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70" r:id="rId5"/>
    <p:sldId id="259" r:id="rId6"/>
    <p:sldId id="274" r:id="rId7"/>
    <p:sldId id="275" r:id="rId8"/>
    <p:sldId id="261" r:id="rId9"/>
    <p:sldId id="265" r:id="rId10"/>
    <p:sldId id="267" r:id="rId11"/>
    <p:sldId id="268" r:id="rId12"/>
    <p:sldId id="269" r:id="rId13"/>
    <p:sldId id="271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Мероприятия 1 </a:t>
            </a:r>
            <a:r>
              <a:rPr lang="ru-RU" dirty="0" err="1" smtClean="0"/>
              <a:t>полугодня</a:t>
            </a:r>
            <a:r>
              <a:rPr lang="ru-RU" dirty="0" smtClean="0"/>
              <a:t> 2020-21 в </a:t>
            </a:r>
            <a:r>
              <a:rPr lang="ru-RU" dirty="0" err="1" smtClean="0"/>
              <a:t>стравнении</a:t>
            </a:r>
            <a:r>
              <a:rPr lang="ru-RU" dirty="0" smtClean="0"/>
              <a:t> 1 полугодием 2019-21 </a:t>
            </a:r>
            <a:r>
              <a:rPr lang="ru-RU" dirty="0" err="1" smtClean="0"/>
              <a:t>у.г</a:t>
            </a:r>
            <a:r>
              <a:rPr lang="ru-RU" dirty="0" smtClean="0"/>
              <a:t>. </a:t>
            </a:r>
            <a:endParaRPr lang="ru-RU" dirty="0"/>
          </a:p>
        </c:rich>
      </c:tx>
      <c:layout>
        <c:manualLayout>
          <c:xMode val="edge"/>
          <c:yMode val="edge"/>
          <c:x val="0.14856092641197627"/>
          <c:y val="1.9642228626261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19-20</c:v>
                </c:pt>
                <c:pt idx="1">
                  <c:v>20-21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BB-45C4-981E-F2E71C1B6C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19-20</c:v>
                </c:pt>
                <c:pt idx="1">
                  <c:v>20-21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BB-45C4-981E-F2E71C1B6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13560"/>
        <c:axId val="171713952"/>
      </c:barChart>
      <c:catAx>
        <c:axId val="17171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13952"/>
        <c:crosses val="autoZero"/>
        <c:auto val="1"/>
        <c:lblAlgn val="ctr"/>
        <c:lblOffset val="100"/>
        <c:noMultiLvlLbl val="0"/>
      </c:catAx>
      <c:valAx>
        <c:axId val="17171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1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ЮИД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16666666666665E-2"/>
          <c:y val="9.6421998031496078E-2"/>
          <c:w val="0.95416666666666672"/>
          <c:h val="0.819203001968503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ЮИД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C3-4CB8-930D-788C8FB77560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C3-4CB8-930D-788C8FB77560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Школьные мероприятия</c:v>
                </c:pt>
                <c:pt idx="1">
                  <c:v>Районные мероприятия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C3-4CB8-930D-788C8FB7756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Мероприятия ЮИД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08-4EBB-9486-64CC86BAAC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20-21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Мероприятия ЮИД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08-4EBB-9486-64CC86BAAC6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715520"/>
        <c:axId val="171714344"/>
      </c:barChart>
      <c:catAx>
        <c:axId val="17171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714344"/>
        <c:crosses val="autoZero"/>
        <c:auto val="1"/>
        <c:lblAlgn val="ctr"/>
        <c:lblOffset val="100"/>
        <c:noMultiLvlLbl val="0"/>
      </c:catAx>
      <c:valAx>
        <c:axId val="17171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71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Гражданско-патриотическое  направление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1 чт 18</c:v>
                </c:pt>
                <c:pt idx="1">
                  <c:v>2 чт 18</c:v>
                </c:pt>
                <c:pt idx="2">
                  <c:v>1 чт 19</c:v>
                </c:pt>
                <c:pt idx="3">
                  <c:v>2 чт 19</c:v>
                </c:pt>
                <c:pt idx="4">
                  <c:v>1 чт 20</c:v>
                </c:pt>
                <c:pt idx="5">
                  <c:v>2 чт 20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0E-4F7A-8405-1028D02857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Нравственно-эстетическое воспитание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1 чт 18</c:v>
                </c:pt>
                <c:pt idx="1">
                  <c:v>2 чт 18</c:v>
                </c:pt>
                <c:pt idx="2">
                  <c:v>1 чт 19</c:v>
                </c:pt>
                <c:pt idx="3">
                  <c:v>2 чт 19</c:v>
                </c:pt>
                <c:pt idx="4">
                  <c:v>1 чт 20</c:v>
                </c:pt>
                <c:pt idx="5">
                  <c:v>2 чт 20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0E-4F7A-8405-1028D028577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детской активности 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1 чт 18</c:v>
                </c:pt>
                <c:pt idx="1">
                  <c:v>2 чт 18</c:v>
                </c:pt>
                <c:pt idx="2">
                  <c:v>1 чт 19</c:v>
                </c:pt>
                <c:pt idx="3">
                  <c:v>2 чт 19</c:v>
                </c:pt>
                <c:pt idx="4">
                  <c:v>1 чт 20</c:v>
                </c:pt>
                <c:pt idx="5">
                  <c:v>2 чт 20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0E-4F7A-8405-1028D028577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Физкультурно- оздаровительное воспитание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1 чт 18</c:v>
                </c:pt>
                <c:pt idx="1">
                  <c:v>2 чт 18</c:v>
                </c:pt>
                <c:pt idx="2">
                  <c:v>1 чт 19</c:v>
                </c:pt>
                <c:pt idx="3">
                  <c:v>2 чт 19</c:v>
                </c:pt>
                <c:pt idx="4">
                  <c:v>1 чт 20</c:v>
                </c:pt>
                <c:pt idx="5">
                  <c:v>2 чт 20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0E-4F7A-8405-1028D0285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713168"/>
        <c:axId val="171712776"/>
      </c:barChart>
      <c:catAx>
        <c:axId val="17171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1712776"/>
        <c:crosses val="autoZero"/>
        <c:auto val="1"/>
        <c:lblAlgn val="ctr"/>
        <c:lblOffset val="100"/>
        <c:noMultiLvlLbl val="0"/>
      </c:catAx>
      <c:valAx>
        <c:axId val="171712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7131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51720"/>
            <a:ext cx="3060992" cy="439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Среднее общеобразовательное учреждение   </a:t>
            </a:r>
            <a:b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углубленным изучением экономики, математики, английского языка и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информатики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«Экономическая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школа №145»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280920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отчёт педагога-организатора </a:t>
            </a:r>
          </a:p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1 полугодие </a:t>
            </a: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2020-2021 у. г. 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6" y="404664"/>
            <a:ext cx="10906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0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32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ЮИД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" y="82216"/>
            <a:ext cx="10906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1 полугодие 2020 у. г. организованно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мероприятий по профилактике дорожно транспортных происшествий отряда ЮИД. Из них 1 районных, 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внутришкольных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03599492"/>
              </p:ext>
            </p:extLst>
          </p:nvPr>
        </p:nvGraphicFramePr>
        <p:xfrm>
          <a:off x="1259632" y="302768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99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6" y="24764"/>
            <a:ext cx="10906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Произошла смена отряда ЮИД «Инспектора-145»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28801"/>
            <a:ext cx="3264362" cy="2448272"/>
          </a:xfrm>
        </p:spPr>
      </p:pic>
      <p:pic>
        <p:nvPicPr>
          <p:cNvPr id="5" name="Рисунок 4" descr="C:\Users\Секретарь\Downloads\image-24-01-20-12-52-2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2"/>
            <a:ext cx="3538736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61290" y="41035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2018-19 у.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41035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 у.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https://sun9-6.userapi.com/impf/HJUaFJdCOl_o0sFDvlCrVCGcOVWYjypmUWFJTQ/dt2Rtvp3Xdk.jpg?size=1280x960&amp;quality=96&amp;sign=a2728ef48deeb3fc821c63480e07617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74" y="4105526"/>
            <a:ext cx="2951651" cy="221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35896" y="634030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2020-21 у.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работы ЮИД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первое полугодие 2019-2020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у.г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первое полугодие 2020-2021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у.г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Проведено 4 мероприятия: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288392391"/>
              </p:ext>
            </p:extLst>
          </p:nvPr>
        </p:nvGraphicFramePr>
        <p:xfrm>
          <a:off x="1848036" y="4005064"/>
          <a:ext cx="5447928" cy="247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6" y="24764"/>
            <a:ext cx="10906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35416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инамику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направлениям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полугодия 2018, 2019, 2020 у.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344869"/>
              </p:ext>
            </p:extLst>
          </p:nvPr>
        </p:nvGraphicFramePr>
        <p:xfrm>
          <a:off x="457200" y="1600200"/>
          <a:ext cx="8507288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23"/>
            <a:ext cx="1115616" cy="111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8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на 2 полугодие: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11256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Развивать: лидерские качества, критическое мышление, коммуникацию, кооперацию, креативность и т.п.;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Организовать самостоятельную работу внутреннего органа самоуправления 5-11 класс;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городских мероприятиях: городские конкурсы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волонтёрства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КВН ЮИД, городской слёт ЮИД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6" y="24764"/>
            <a:ext cx="10906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5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28416" t="42125" r="41572" b="22437"/>
          <a:stretch/>
        </p:blipFill>
        <p:spPr>
          <a:xfrm rot="15218511">
            <a:off x="5928457" y="575170"/>
            <a:ext cx="2057129" cy="1365632"/>
          </a:xfrm>
          <a:prstGeom prst="rect">
            <a:avLst/>
          </a:prstGeom>
        </p:spPr>
      </p:pic>
      <p:pic>
        <p:nvPicPr>
          <p:cNvPr id="1028" name="Picture 4" descr="https://sun9-76.userapi.com/impf/58Ni0MxbUU7jL9gPo_sQ4NJxR1kNVQrrIhgaEw/D_Pg8I0qJVM.jpg?size=1280x1280&amp;quality=96&amp;sign=5eeeed2b6d3629bead55ed9aca1e77e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303">
            <a:off x="4324" y="2788563"/>
            <a:ext cx="2960962" cy="29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3.userapi.com/impf/TZuhgcP1lmwT1o80zAT1VHBWBT-eEgBWt854aQ/MEgpwrBN1CA.jpg?size=1080x1080&amp;quality=96&amp;proxy=1&amp;sign=b909c5a32e83f072dfc6828f8e9ab50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578">
            <a:off x="3593525" y="429647"/>
            <a:ext cx="2498134" cy="249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323"/>
            <a:ext cx="10906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851" y="2912428"/>
            <a:ext cx="2132864" cy="551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ШАНС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ЮИД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ДЮП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37.userapi.com/impf/W8pPvFx9DLDsAIph0nqkOdiarDrHGmME1rDEcA/FXgXiQgkbqc.jpg?size=1280x720&amp;quality=96&amp;sign=02f3102f6989ffbbd8241193fe2fb5dd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079">
            <a:off x="479144" y="954280"/>
            <a:ext cx="2863852" cy="161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35.userapi.com/impf/bXd-vfYzcBK2Pgpeh4B9Vfj8e53PnXguQajshw/7Wehpj2C0oI.jpg?size=1280x960&amp;quality=96&amp;sign=18e018489add0c6ed0fff3cbca23651e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684">
            <a:off x="5455287" y="4229275"/>
            <a:ext cx="3003467" cy="22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6.userapi.com/impf/HJUaFJdCOl_o0sFDvlCrVCGcOVWYjypmUWFJTQ/dt2Rtvp3Xdk.jpg?size=1280x960&amp;quality=96&amp;sign=a2728ef48deeb3fc821c63480e07617f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568">
            <a:off x="2482488" y="4128077"/>
            <a:ext cx="2951651" cy="221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6" y="24764"/>
            <a:ext cx="10906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1297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Основными направлениями деятельности педагога-организатора согласно ФГОС являются: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03346"/>
              </p:ext>
            </p:extLst>
          </p:nvPr>
        </p:nvGraphicFramePr>
        <p:xfrm>
          <a:off x="838762" y="2492895"/>
          <a:ext cx="7909702" cy="345934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54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4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47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Организации/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9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Нравственно-эстетическое воспитание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ШАНС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9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Гражданско-патриотическое  направление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ЮИД, ДЮП, «Добрый мир!»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1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детской активности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ШАНС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91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Физкультурно-оздоровительное воспитание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«Жить Здорово!»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5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59249"/>
              </p:ext>
            </p:extLst>
          </p:nvPr>
        </p:nvGraphicFramePr>
        <p:xfrm>
          <a:off x="453162" y="1417638"/>
          <a:ext cx="8435280" cy="26541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11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1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1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3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Организованные мероприятия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2017-18 у. г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94" marR="77394" marT="38697" marB="386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94" marR="77394" marT="38697" marB="386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94" marR="77394" marT="38697" marB="3869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2018-19 у. 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94" marR="77394" marT="38697" marB="386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94" marR="77394" marT="38697" marB="386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94" marR="77394" marT="38697" marB="3869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 у. г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у.г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55313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5753">
            <a:off x="3197088" y="4465912"/>
            <a:ext cx="2749824" cy="206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6" y="24764"/>
            <a:ext cx="10906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3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052" y="188639"/>
            <a:ext cx="7446748" cy="1017903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Анализ работы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ШАНС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полугодие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Цель ШАНС- развитие детской активности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530837"/>
              </p:ext>
            </p:extLst>
          </p:nvPr>
        </p:nvGraphicFramePr>
        <p:xfrm>
          <a:off x="179512" y="932394"/>
          <a:ext cx="8856984" cy="578358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4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мероприятие/ Направление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16" marR="681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организаторы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16" marR="6811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Мероприятие зафиксировано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16" marR="6811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«День знаний»/</a:t>
                      </a:r>
                      <a:endParaRPr lang="ru-RU" sz="1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ru-RU" sz="1400" b="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Гражданско-патриотическое  направление</a:t>
                      </a:r>
                      <a:endParaRPr lang="ru-RU" sz="1800" b="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5-е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классы 100%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6-е: 1 чел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8-е: 1 чел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10-ый: 2 чел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9-е классы 100%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класс 100%</a:t>
                      </a: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над сценарием, проведение линейки постановка танцев, участие в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флешмобе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Организована юбилейная линейка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социальных сетях  в отчёте педагога-организатора 1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16" marR="6811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Посвящение ШАНС/ </a:t>
                      </a:r>
                      <a:r>
                        <a:rPr lang="ru-RU" sz="1400" b="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детской активности </a:t>
                      </a:r>
                      <a:endParaRPr lang="ru-RU" sz="1800" b="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человека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мероприятий для выявления творческих идей, инициативы и активности участников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посвящения в ШАНС учеников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7-10 классов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Принято 20 человек в состав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социальных сетях  в отчёте педагога-организатора 1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116" marR="6811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сбора макулатуры-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Акция «Спаси дерево»/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Гражданско-патриотическое  направление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8е-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 чел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11е- 4 чел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Приём и взвешивание макулатуры, приборка территории после мероприятия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собрано 3,1 тонны макулатуры. 3 класса победителя- получили грамоты и сладкие призы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социальных сетях  в отчёте педагога-организатора 1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линейка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ВР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xmlns="" val="1530021370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060"/>
            <a:ext cx="988532" cy="9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8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707331"/>
              </p:ext>
            </p:extLst>
          </p:nvPr>
        </p:nvGraphicFramePr>
        <p:xfrm>
          <a:off x="251520" y="188640"/>
          <a:ext cx="8424936" cy="619537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732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279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32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Победа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районном слете отрядов  ЮИД/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ru-RU" sz="1400" b="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Гражданско-патриотическое  направление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8е-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 чел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5- 50 чел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интеллекуальной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игры,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изучение теории ПДД, выступление на слёте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Предварительная работа с учащимися 5 классов на тему ПДД,  выступление на районом слёте Юных Инспекторов Дорожного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движения.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ПОБЕДА (1 место в районе)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социальных сетях  в отчёте педагога-организатора 1 </a:t>
                      </a: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 Отчёт ЮИД 1 </a:t>
                      </a: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Интеллектуальная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игра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«Где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логика? ПДД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»/</a:t>
                      </a:r>
                      <a:r>
                        <a:rPr lang="ru-RU" sz="1400" b="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детской активности  </a:t>
                      </a:r>
                      <a:endParaRPr lang="ru-RU" sz="1400" b="0" i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8е-4 чел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- 50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и участие в общешкольной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акции по </a:t>
                      </a:r>
                      <a:r>
                        <a:rPr lang="ru-RU" sz="1400" b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пдд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Проведена общешкольная акция на знание ПДД для учителей и учеников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социальных сетях  в отчёте педагога-организатора 1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Отчёт ЮИД 1 </a:t>
                      </a: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</a:t>
                      </a:r>
                      <a:endParaRPr lang="ru-RU" sz="14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 проведению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«День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учителя»/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ru-RU" sz="1400" b="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детской активности  </a:t>
                      </a:r>
                      <a:endParaRPr lang="ru-RU" sz="1400" b="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хват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чело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Оформление школы, подготовка акции и поздравления учителей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дня школьного самоуправления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социальных сетях  в отчёте педагога-организатора 1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Акция «Против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коррупции»/ </a:t>
                      </a:r>
                      <a:r>
                        <a:rPr lang="ru-RU" sz="1400" b="0" i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детской активности</a:t>
                      </a:r>
                      <a:endParaRPr lang="ru-RU" sz="1400" b="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чел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</a:t>
                      </a: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класаа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Оформление 2 плакатов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тему акции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Предварительная работа с учащимися. Информация для обработки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формат рисунка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сети </a:t>
                      </a:r>
                      <a:r>
                        <a:rPr lang="ru-RU" sz="1400" b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инстаграм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70" marR="56970" marT="0" marB="0"/>
                </a:tc>
                <a:extLst>
                  <a:ext uri="{0D108BD9-81ED-4DB2-BD59-A6C34878D82A}">
                    <a16:rowId xmlns:a16="http://schemas.microsoft.com/office/drawing/2014/main" xmlns="" val="1395087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5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142405"/>
              </p:ext>
            </p:extLst>
          </p:nvPr>
        </p:nvGraphicFramePr>
        <p:xfrm>
          <a:off x="323528" y="332656"/>
          <a:ext cx="8496944" cy="691276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945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51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1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931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527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Акция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 дню матери «мама- это счастье»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детской активности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родителей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Завуч</a:t>
                      </a:r>
                      <a:r>
                        <a:rPr lang="ru-RU" sz="11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ВР </a:t>
                      </a:r>
                      <a:r>
                        <a:rPr lang="ru-RU" sz="1100" b="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Блехер</a:t>
                      </a:r>
                      <a:r>
                        <a:rPr lang="ru-RU" sz="11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педагог-организатор- </a:t>
                      </a:r>
                      <a:r>
                        <a:rPr lang="ru-RU" sz="11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Собачкина</a:t>
                      </a: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Н.А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положение,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сбор заявок, размещение материалов в </a:t>
                      </a:r>
                      <a:r>
                        <a:rPr lang="ru-RU" sz="1400" b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сетях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Заметки и статьи в </a:t>
                      </a: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сетях: ВК, </a:t>
                      </a:r>
                      <a:r>
                        <a:rPr lang="en-US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Instagram</a:t>
                      </a:r>
                      <a:endParaRPr lang="ru-RU" sz="18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</a:tabLst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стей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 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нг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детской активности </a:t>
                      </a:r>
                      <a:endParaRPr lang="ru-RU" sz="12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ШАНС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Завуч по ВР.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Педагог-организатор-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Собачкина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эмблемы школы к НГ, обратный отсчёт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Заметки и статьи в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сетях: ВК, 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Instagram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</a:tabLst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Тематические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сториз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инстаграмме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каникулах\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детской активности </a:t>
                      </a:r>
                      <a:endParaRPr lang="ru-RU" sz="12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ШАНС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Педагог-организатор- 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Собачкина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Н.А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Создания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плана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сториз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каникулы, создание публикаций, оформление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Instagram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8289252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</a:tabLst>
                        <a:defRPr/>
                      </a:pPr>
                      <a:r>
                        <a:rPr lang="ru-RU" sz="1200" b="1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Беседа с </a:t>
                      </a:r>
                      <a:r>
                        <a:rPr lang="ru-RU" sz="1200" b="1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инспктором</a:t>
                      </a:r>
                      <a:r>
                        <a:rPr lang="ru-RU" sz="1200" b="1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 безопасности на дороге/</a:t>
                      </a:r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Гражданско-патриотическое  направление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5-6 классы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Педагог-организатор-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Собачкина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Н.А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Организацтя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беседы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зум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Заметки и статьи в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сетях: ВК, 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Instagram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11898924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</a:tabLst>
                        <a:defRPr/>
                      </a:pPr>
                      <a:r>
                        <a:rPr lang="ru-RU" sz="1200" b="1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Безопасность в сети интернет/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детской активности </a:t>
                      </a:r>
                      <a:endParaRPr lang="ru-RU" sz="12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</a:tabLst>
                        <a:defRPr/>
                      </a:pPr>
                      <a:endParaRPr lang="ru-RU" sz="1200" b="1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5-6 классы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7-8 классы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Педагог-организатор-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Собачкина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Н.А</a:t>
                      </a:r>
                      <a:endParaRPr lang="ru-RU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лекции, проведение ловушки для детей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Заметки и статьи в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сетях: ВК, 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Instagram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8364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9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1 полугодия: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65251"/>
            <a:ext cx="3960440" cy="1775717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Гражданско-патриотическое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направление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Нравственно-эстетическое воспитание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Развитие детской активности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Физкультурно-оздоровительное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6" y="24764"/>
            <a:ext cx="10906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780928"/>
            <a:ext cx="7848872" cy="618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«День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знаний»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«Спаси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дерево»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Районный слет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отрядов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ЮИД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Интеллектуальная игра «Где логика? ПДД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Подготовка к проведению «День учителя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Акция «Против коррупции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Акция ко дню матери «мама- это счастье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нг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Тематические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сториз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инстаграмме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на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каникулах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Беседа с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инспктором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о безопасности на дороге</a:t>
            </a: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Безопасность в сети интернет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6" y="476672"/>
            <a:ext cx="10906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499365"/>
              </p:ext>
            </p:extLst>
          </p:nvPr>
        </p:nvGraphicFramePr>
        <p:xfrm>
          <a:off x="179512" y="908720"/>
          <a:ext cx="8784976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84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797</Words>
  <Application>Microsoft Office PowerPoint</Application>
  <PresentationFormat>Экран (4:3)</PresentationFormat>
  <Paragraphs>159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Среднее общеобразовательное учреждение    с углубленным изучением экономики, математики, английского языка и информатики «Экономическая школа №145» </vt:lpstr>
      <vt:lpstr>ШАНС ЮИД ДЮП</vt:lpstr>
      <vt:lpstr>Основными направлениями деятельности педагога-организатора согласно ФГОС являются: </vt:lpstr>
      <vt:lpstr>ШАНС</vt:lpstr>
      <vt:lpstr>Анализ работы ШАНС за 1 полугодие Цель ШАНС- развитие детской активности </vt:lpstr>
      <vt:lpstr>Презентация PowerPoint</vt:lpstr>
      <vt:lpstr>Презентация PowerPoint</vt:lpstr>
      <vt:lpstr>Итоги 1 полугодия:</vt:lpstr>
      <vt:lpstr>Презентация PowerPoint</vt:lpstr>
      <vt:lpstr>ЮИД</vt:lpstr>
      <vt:lpstr>Произошла смена отряда ЮИД «Инспектора-145»</vt:lpstr>
      <vt:lpstr>Анализ работы ЮИД</vt:lpstr>
      <vt:lpstr>Динамику работы ВР по направлениям работы в течении 1 полугодия 2018, 2019, 2020 у. г.</vt:lpstr>
      <vt:lpstr>Задачи на 2 полугодие: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Journal</dc:creator>
  <cp:lastModifiedBy>МИП</cp:lastModifiedBy>
  <cp:revision>41</cp:revision>
  <dcterms:created xsi:type="dcterms:W3CDTF">2020-01-31T03:40:32Z</dcterms:created>
  <dcterms:modified xsi:type="dcterms:W3CDTF">2021-02-08T09:56:53Z</dcterms:modified>
</cp:coreProperties>
</file>