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49" r:id="rId3"/>
  </p:sldMasterIdLst>
  <p:notesMasterIdLst>
    <p:notesMasterId r:id="rId10"/>
  </p:notesMasterIdLst>
  <p:handoutMasterIdLst>
    <p:handoutMasterId r:id="rId11"/>
  </p:handoutMasterIdLst>
  <p:sldIdLst>
    <p:sldId id="454" r:id="rId4"/>
    <p:sldId id="455" r:id="rId5"/>
    <p:sldId id="456" r:id="rId6"/>
    <p:sldId id="462" r:id="rId7"/>
    <p:sldId id="460" r:id="rId8"/>
    <p:sldId id="453" r:id="rId9"/>
  </p:sldIdLst>
  <p:sldSz cx="12192000" cy="6858000"/>
  <p:notesSz cx="6858000" cy="9144000"/>
  <p:defaultTextStyle>
    <a:defPPr>
      <a:defRPr lang="ru-RU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2AEAE"/>
    <a:srgbClr val="DABCDA"/>
    <a:srgbClr val="C08CC0"/>
    <a:srgbClr val="6CB5C4"/>
    <a:srgbClr val="4DD1E3"/>
    <a:srgbClr val="FC9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2304" y="-1044"/>
      </p:cViewPr>
      <p:guideLst>
        <p:guide orient="horz" pos="2141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16666666666672E-2"/>
          <c:y val="9.6421998031496148E-2"/>
          <c:w val="0.9541666666666665"/>
          <c:h val="0.819203001968503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ЮИД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C3-4CB8-930D-788C8FB77560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C3-4CB8-930D-788C8FB77560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C3-4CB8-930D-788C8FB7756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929235705631582E-2"/>
          <c:y val="1.5735986602625224E-2"/>
          <c:w val="0.69598417568606541"/>
          <c:h val="0.9067726750730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Гражданско-патриотическое  направление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чт 20</c:v>
                </c:pt>
                <c:pt idx="1">
                  <c:v>2 чт 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0E-4F7A-8405-1028D02857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Нравственно-эстетическое воспитание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чт 20</c:v>
                </c:pt>
                <c:pt idx="1">
                  <c:v>2 чт 20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0E-4F7A-8405-1028D028577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детской активности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чт 20</c:v>
                </c:pt>
                <c:pt idx="1">
                  <c:v>2 чт 20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0E-4F7A-8405-1028D028577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Физкультурно- оздаровительное воспитание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чт 20</c:v>
                </c:pt>
                <c:pt idx="1">
                  <c:v>2 чт 20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0E-4F7A-8405-1028D0285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73120"/>
        <c:axId val="44374656"/>
      </c:barChart>
      <c:catAx>
        <c:axId val="4437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374656"/>
        <c:crosses val="autoZero"/>
        <c:auto val="1"/>
        <c:lblAlgn val="ctr"/>
        <c:lblOffset val="100"/>
        <c:noMultiLvlLbl val="0"/>
      </c:catAx>
      <c:valAx>
        <c:axId val="4437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373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874621298978557"/>
          <c:y val="4.60819013616659E-3"/>
          <c:w val="0.25317253708900717"/>
          <c:h val="0.18625891953615975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2929235705631582E-2"/>
          <c:y val="1.5735986602625224E-2"/>
          <c:w val="0.69598417568606541"/>
          <c:h val="0.9067726750730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Гражданско-патриотическое  направление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3 чт 21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0E-4F7A-8405-1028D02857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Нравственно-эстетическое воспитание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3 чт 21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0E-4F7A-8405-1028D028577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детской активности 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3 чт 21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0E-4F7A-8405-1028D028577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Физкультурно- оздаровительное воспитание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3 чт 21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0E-4F7A-8405-1028D0285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65504"/>
        <c:axId val="45371392"/>
      </c:barChart>
      <c:catAx>
        <c:axId val="4536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371392"/>
        <c:crosses val="autoZero"/>
        <c:auto val="1"/>
        <c:lblAlgn val="ctr"/>
        <c:lblOffset val="100"/>
        <c:noMultiLvlLbl val="0"/>
      </c:catAx>
      <c:valAx>
        <c:axId val="4537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3655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659AE-6970-45AB-B02D-40E642382CC8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36A01-793E-47C5-A9BA-1BB5C2737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11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802F-4AC4-4046-A8C6-96382AF3555C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1E66B-ABE6-4383-85DD-67A5E30B9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9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7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6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34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34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1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26D102F-F220-4E57-BDD6-CCEBB93D58AF}"/>
              </a:ext>
            </a:extLst>
          </p:cNvPr>
          <p:cNvGrpSpPr/>
          <p:nvPr userDrawn="1"/>
        </p:nvGrpSpPr>
        <p:grpSpPr>
          <a:xfrm>
            <a:off x="12558044" y="1"/>
            <a:ext cx="1644047" cy="1816099"/>
            <a:chOff x="9433981" y="1"/>
            <a:chExt cx="1644047" cy="1816099"/>
          </a:xfrm>
        </p:grpSpPr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xmlns="" id="{8C7E1A5C-1B15-4E0A-8682-D203C7DE6B6B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defTabSz="914400"/>
              <a:r>
                <a:rPr lang="en-US" sz="1400" dirty="0">
                  <a:solidFill>
                    <a:srgbClr val="F7931F">
                      <a:lumMod val="50000"/>
                    </a:srgbClr>
                  </a:solidFill>
                </a:rPr>
                <a:t>To insert your own icons*:</a:t>
              </a:r>
            </a:p>
            <a:p>
              <a:pPr defTabSz="914400"/>
              <a:endParaRPr lang="en-US" sz="1400" dirty="0">
                <a:solidFill>
                  <a:srgbClr val="F7931F">
                    <a:lumMod val="50000"/>
                  </a:srgbClr>
                </a:solidFill>
              </a:endParaRPr>
            </a:p>
            <a:p>
              <a:pPr defTabSz="914400"/>
              <a:r>
                <a:rPr lang="en-US" sz="1400" b="1" dirty="0">
                  <a:solidFill>
                    <a:srgbClr val="F7931F">
                      <a:lumMod val="50000"/>
                    </a:srgbClr>
                  </a:solidFill>
                </a:rPr>
                <a:t>Insert</a:t>
              </a:r>
              <a:r>
                <a:rPr lang="en-US" sz="1400" dirty="0">
                  <a:solidFill>
                    <a:srgbClr val="F7931F">
                      <a:lumMod val="50000"/>
                    </a:srgbClr>
                  </a:solidFill>
                </a:rPr>
                <a:t> &gt;&gt; </a:t>
              </a:r>
              <a:r>
                <a:rPr lang="en-US" sz="1400" b="1" dirty="0">
                  <a:solidFill>
                    <a:srgbClr val="F7931F">
                      <a:lumMod val="50000"/>
                    </a:srgbClr>
                  </a:solidFill>
                </a:rPr>
                <a:t>Icons</a:t>
              </a:r>
            </a:p>
            <a:p>
              <a:pPr defTabSz="914400"/>
              <a:endParaRPr lang="en-US" sz="1400" dirty="0">
                <a:solidFill>
                  <a:srgbClr val="F7931F">
                    <a:lumMod val="50000"/>
                  </a:srgbClr>
                </a:solidFill>
              </a:endParaRPr>
            </a:p>
            <a:p>
              <a:pPr defTabSz="914400"/>
              <a:r>
                <a:rPr lang="en-US" sz="1200" i="1" dirty="0">
                  <a:solidFill>
                    <a:srgbClr val="F7931F">
                      <a:lumMod val="50000"/>
                    </a:srgbClr>
                  </a:solidFill>
                </a:rPr>
                <a:t>(*Only available to Microsoft 365 subscribers)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830CBBC-4DBF-48F3-A80A-5B9A52315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12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260" indent="0" algn="ctr">
              <a:buNone/>
              <a:defRPr sz="2400"/>
            </a:lvl2pPr>
            <a:lvl3pPr marL="1088520" indent="0" algn="ctr">
              <a:buNone/>
              <a:defRPr sz="2100"/>
            </a:lvl3pPr>
            <a:lvl4pPr marL="1632780" indent="0" algn="ctr">
              <a:buNone/>
              <a:defRPr sz="1900"/>
            </a:lvl4pPr>
            <a:lvl5pPr marL="2177040" indent="0" algn="ctr">
              <a:buNone/>
              <a:defRPr sz="1900"/>
            </a:lvl5pPr>
            <a:lvl6pPr marL="2721300" indent="0" algn="ctr">
              <a:buNone/>
              <a:defRPr sz="1900"/>
            </a:lvl6pPr>
            <a:lvl7pPr marL="3265560" indent="0" algn="ctr">
              <a:buNone/>
              <a:defRPr sz="1900"/>
            </a:lvl7pPr>
            <a:lvl8pPr marL="3809820" indent="0" algn="ctr">
              <a:buNone/>
              <a:defRPr sz="1900"/>
            </a:lvl8pPr>
            <a:lvl9pPr marL="4354080" indent="0" algn="ctr">
              <a:buNone/>
              <a:defRPr sz="19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5650-A949-4CF5-8377-3A1FFF777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D61E-ABEF-419B-801C-F0913936FA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9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5650-A949-4CF5-8377-3A1FFF777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D61E-ABEF-419B-801C-F0913936FA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85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42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3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8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5650-A949-4CF5-8377-3A1FFF777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D61E-ABEF-419B-801C-F0913936FA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45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5650-A949-4CF5-8377-3A1FFF777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D61E-ABEF-419B-801C-F0913936FA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4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60" indent="0">
              <a:buNone/>
              <a:defRPr sz="2400" b="1"/>
            </a:lvl2pPr>
            <a:lvl3pPr marL="1088520" indent="0">
              <a:buNone/>
              <a:defRPr sz="2100" b="1"/>
            </a:lvl3pPr>
            <a:lvl4pPr marL="1632780" indent="0">
              <a:buNone/>
              <a:defRPr sz="1900" b="1"/>
            </a:lvl4pPr>
            <a:lvl5pPr marL="2177040" indent="0">
              <a:buNone/>
              <a:defRPr sz="1900" b="1"/>
            </a:lvl5pPr>
            <a:lvl6pPr marL="2721300" indent="0">
              <a:buNone/>
              <a:defRPr sz="1900" b="1"/>
            </a:lvl6pPr>
            <a:lvl7pPr marL="3265560" indent="0">
              <a:buNone/>
              <a:defRPr sz="1900" b="1"/>
            </a:lvl7pPr>
            <a:lvl8pPr marL="3809820" indent="0">
              <a:buNone/>
              <a:defRPr sz="1900" b="1"/>
            </a:lvl8pPr>
            <a:lvl9pPr marL="4354080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60" indent="0">
              <a:buNone/>
              <a:defRPr sz="2400" b="1"/>
            </a:lvl2pPr>
            <a:lvl3pPr marL="1088520" indent="0">
              <a:buNone/>
              <a:defRPr sz="2100" b="1"/>
            </a:lvl3pPr>
            <a:lvl4pPr marL="1632780" indent="0">
              <a:buNone/>
              <a:defRPr sz="1900" b="1"/>
            </a:lvl4pPr>
            <a:lvl5pPr marL="2177040" indent="0">
              <a:buNone/>
              <a:defRPr sz="1900" b="1"/>
            </a:lvl5pPr>
            <a:lvl6pPr marL="2721300" indent="0">
              <a:buNone/>
              <a:defRPr sz="1900" b="1"/>
            </a:lvl6pPr>
            <a:lvl7pPr marL="3265560" indent="0">
              <a:buNone/>
              <a:defRPr sz="1900" b="1"/>
            </a:lvl7pPr>
            <a:lvl8pPr marL="3809820" indent="0">
              <a:buNone/>
              <a:defRPr sz="1900" b="1"/>
            </a:lvl8pPr>
            <a:lvl9pPr marL="4354080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5650-A949-4CF5-8377-3A1FFF777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D61E-ABEF-419B-801C-F0913936FA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10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5650-A949-4CF5-8377-3A1FFF777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D61E-ABEF-419B-801C-F0913936FA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41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5650-A949-4CF5-8377-3A1FFF777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D61E-ABEF-419B-801C-F0913936FA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9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43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60" indent="0">
              <a:buNone/>
              <a:defRPr sz="1700"/>
            </a:lvl2pPr>
            <a:lvl3pPr marL="1088520" indent="0">
              <a:buNone/>
              <a:defRPr sz="1400"/>
            </a:lvl3pPr>
            <a:lvl4pPr marL="1632780" indent="0">
              <a:buNone/>
              <a:defRPr sz="1200"/>
            </a:lvl4pPr>
            <a:lvl5pPr marL="2177040" indent="0">
              <a:buNone/>
              <a:defRPr sz="1200"/>
            </a:lvl5pPr>
            <a:lvl6pPr marL="2721300" indent="0">
              <a:buNone/>
              <a:defRPr sz="1200"/>
            </a:lvl6pPr>
            <a:lvl7pPr marL="3265560" indent="0">
              <a:buNone/>
              <a:defRPr sz="1200"/>
            </a:lvl7pPr>
            <a:lvl8pPr marL="3809820" indent="0">
              <a:buNone/>
              <a:defRPr sz="1200"/>
            </a:lvl8pPr>
            <a:lvl9pPr marL="435408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5650-A949-4CF5-8377-3A1FFF777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D61E-ABEF-419B-801C-F0913936FA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0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800"/>
            </a:lvl1pPr>
            <a:lvl2pPr marL="544260" indent="0">
              <a:buNone/>
              <a:defRPr sz="3300"/>
            </a:lvl2pPr>
            <a:lvl3pPr marL="1088520" indent="0">
              <a:buNone/>
              <a:defRPr sz="2900"/>
            </a:lvl3pPr>
            <a:lvl4pPr marL="1632780" indent="0">
              <a:buNone/>
              <a:defRPr sz="2400"/>
            </a:lvl4pPr>
            <a:lvl5pPr marL="2177040" indent="0">
              <a:buNone/>
              <a:defRPr sz="2400"/>
            </a:lvl5pPr>
            <a:lvl6pPr marL="2721300" indent="0">
              <a:buNone/>
              <a:defRPr sz="2400"/>
            </a:lvl6pPr>
            <a:lvl7pPr marL="3265560" indent="0">
              <a:buNone/>
              <a:defRPr sz="2400"/>
            </a:lvl7pPr>
            <a:lvl8pPr marL="3809820" indent="0">
              <a:buNone/>
              <a:defRPr sz="2400"/>
            </a:lvl8pPr>
            <a:lvl9pPr marL="435408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60" indent="0">
              <a:buNone/>
              <a:defRPr sz="1700"/>
            </a:lvl2pPr>
            <a:lvl3pPr marL="1088520" indent="0">
              <a:buNone/>
              <a:defRPr sz="1400"/>
            </a:lvl3pPr>
            <a:lvl4pPr marL="1632780" indent="0">
              <a:buNone/>
              <a:defRPr sz="1200"/>
            </a:lvl4pPr>
            <a:lvl5pPr marL="2177040" indent="0">
              <a:buNone/>
              <a:defRPr sz="1200"/>
            </a:lvl5pPr>
            <a:lvl6pPr marL="2721300" indent="0">
              <a:buNone/>
              <a:defRPr sz="1200"/>
            </a:lvl6pPr>
            <a:lvl7pPr marL="3265560" indent="0">
              <a:buNone/>
              <a:defRPr sz="1200"/>
            </a:lvl7pPr>
            <a:lvl8pPr marL="3809820" indent="0">
              <a:buNone/>
              <a:defRPr sz="1200"/>
            </a:lvl8pPr>
            <a:lvl9pPr marL="435408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5650-A949-4CF5-8377-3A1FFF777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D61E-ABEF-419B-801C-F0913936FA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45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5650-A949-4CF5-8377-3A1FFF777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D61E-ABEF-419B-801C-F0913936FA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5650-A949-4CF5-8377-3A1FFF777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D61E-ABEF-419B-801C-F0913936FA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08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938FEC7A-5B18-4B66-9EF5-0FC67C8D6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615744"/>
            <a:ext cx="5257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B29E4FEF-DBF0-48D1-B1B7-AC8CEFB7F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095420"/>
            <a:ext cx="5257800" cy="8605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>
                <a:solidFill>
                  <a:schemeClr val="bg1"/>
                </a:solidFill>
              </a:defRPr>
            </a:lvl1pPr>
            <a:lvl2pPr marL="544260" indent="0" algn="ctr">
              <a:buNone/>
              <a:defRPr sz="2400"/>
            </a:lvl2pPr>
            <a:lvl3pPr marL="1088520" indent="0" algn="ctr">
              <a:buNone/>
              <a:defRPr sz="2100"/>
            </a:lvl3pPr>
            <a:lvl4pPr marL="1632780" indent="0" algn="ctr">
              <a:buNone/>
              <a:defRPr sz="1900"/>
            </a:lvl4pPr>
            <a:lvl5pPr marL="2177040" indent="0" algn="ctr">
              <a:buNone/>
              <a:defRPr sz="1900"/>
            </a:lvl5pPr>
            <a:lvl6pPr marL="2721300" indent="0" algn="ctr">
              <a:buNone/>
              <a:defRPr sz="1900"/>
            </a:lvl6pPr>
            <a:lvl7pPr marL="3265560" indent="0" algn="ctr">
              <a:buNone/>
              <a:defRPr sz="1900"/>
            </a:lvl7pPr>
            <a:lvl8pPr marL="3809820" indent="0" algn="ctr">
              <a:buNone/>
              <a:defRPr sz="1900"/>
            </a:lvl8pPr>
            <a:lvl9pPr marL="4354080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="" xmlns:a16="http://schemas.microsoft.com/office/drawing/2014/main" id="{9CD37997-F225-43D0-99F3-38A3F54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="" xmlns:a16="http://schemas.microsoft.com/office/drawing/2014/main" id="{3591AFD2-6F19-4349-B6C5-EA75918E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47EB3B26-5365-416B-8AE3-419320AA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1D938BB-204F-405F-99D0-29E0C2815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6667672-9B17-DD4D-BC7F-7931455AFE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65622" y="0"/>
            <a:ext cx="922637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9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7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0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2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5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8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8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18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5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39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defTabSz="914400">
              <a:defRPr/>
            </a:pP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3200" spc="15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5648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100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1100" dirty="0">
                <a:solidFill>
                  <a:srgbClr val="A5CD28"/>
                </a:solidFill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7" y="173587"/>
            <a:ext cx="369496" cy="5709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11" y="-16654"/>
            <a:ext cx="1556360" cy="612144"/>
            <a:chOff x="-2096383" y="21447"/>
            <a:chExt cx="1556359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619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381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77751" tIns="38876" rIns="77751" bIns="38876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7751" tIns="38876" rIns="77751" bIns="3887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77751" tIns="38876" rIns="77751" bIns="3887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4"/>
            <a:fld id="{D12B5650-A949-4CF5-8377-3A1FFF777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4"/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77751" tIns="38876" rIns="77751" bIns="3887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77751" tIns="38876" rIns="77751" bIns="3887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4"/>
            <a:fld id="{84A0D61E-ABEF-419B-801C-F0913936FA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6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1088520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30" indent="-272130" algn="l" defTabSz="1088520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90" indent="-272130" algn="l" defTabSz="1088520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50" indent="-272130" algn="l" defTabSz="1088520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10" indent="-272130" algn="l" defTabSz="1088520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70" indent="-272130" algn="l" defTabSz="1088520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430" indent="-272130" algn="l" defTabSz="1088520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90" indent="-272130" algn="l" defTabSz="1088520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950" indent="-272130" algn="l" defTabSz="1088520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210" indent="-272130" algn="l" defTabSz="1088520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6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2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8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4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0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6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2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80" algn="l" defTabSz="10885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21" y="2451720"/>
            <a:ext cx="3384827" cy="439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445" y="404664"/>
            <a:ext cx="10363200" cy="1470025"/>
          </a:xfrm>
        </p:spPr>
        <p:txBody>
          <a:bodyPr>
            <a:noAutofit/>
          </a:bodyPr>
          <a:lstStyle/>
          <a:p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Среднее общеобразовательное учреждение   </a:t>
            </a:r>
            <a:b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углубленным изучением экономики, математики, английского языка и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информатики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«Экономическая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школа №145»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393" y="2420888"/>
            <a:ext cx="11041227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отчёт по детской активности</a:t>
            </a:r>
          </a:p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3 четверть</a:t>
            </a: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2020-2021 у. г. 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5" y="404666"/>
            <a:ext cx="1454149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41325"/>
            <a:ext cx="1121581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1542" y="856345"/>
            <a:ext cx="2843819" cy="551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ШАНС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ЮИД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ДЮП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540">
            <a:off x="1027047" y="98145"/>
            <a:ext cx="2301397" cy="3063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C:\Users\Panova\Downloads\IMG_4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7" y="2728630"/>
            <a:ext cx="2750160" cy="27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nova\Downloads\IMG_49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251" r="-959"/>
          <a:stretch/>
        </p:blipFill>
        <p:spPr bwMode="auto">
          <a:xfrm rot="396369">
            <a:off x="2966515" y="2590361"/>
            <a:ext cx="3407088" cy="302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nova\Downloads\IMG_49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37" y="286858"/>
            <a:ext cx="4223329" cy="221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anova\Downloads\IMG_49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533">
            <a:off x="5275899" y="3770236"/>
            <a:ext cx="3752297" cy="28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anova\Downloads\IMG_493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0"/>
          <a:stretch/>
        </p:blipFill>
        <p:spPr bwMode="auto">
          <a:xfrm rot="767599">
            <a:off x="8933821" y="4192646"/>
            <a:ext cx="2651760" cy="276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anova\Downloads\IMG_493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b="40814"/>
          <a:stretch/>
        </p:blipFill>
        <p:spPr bwMode="auto">
          <a:xfrm rot="345097">
            <a:off x="8773740" y="2068161"/>
            <a:ext cx="2545844" cy="23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anova\Downloads\IMG_492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57" y="0"/>
            <a:ext cx="2375543" cy="221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5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0" y="1020454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3 четверти: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2569216"/>
            <a:ext cx="5280587" cy="177571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Гражданско-патриотическое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направление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Нравственно-эстетическое воспитание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Развитие детской активности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Физкультурно-оздоровительное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5" y="-4923"/>
            <a:ext cx="1208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18" y="1031397"/>
            <a:ext cx="56372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«Спаси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дерево»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Школьный чемпионат по шахматам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Интеллектуальная игра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«Своя игра»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«День учителя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Гимнастическое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троеборие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Директорская переменка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стей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нг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Тематические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сториз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инстаграмме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Беседа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инспектором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 безопасности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дороге, инспектором ОДН «Сообщи, где торгуют смертью»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Акция «Накорми бездомных животных»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«23 февраля», «8 марта»</a:t>
            </a:r>
          </a:p>
        </p:txBody>
      </p:sp>
    </p:spTree>
    <p:extLst>
      <p:ext uri="{BB962C8B-B14F-4D97-AF65-F5344CB8AC3E}">
        <p14:creationId xmlns:p14="http://schemas.microsoft.com/office/powerpoint/2010/main" val="29358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526" y="41324"/>
            <a:ext cx="10343353" cy="13541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мероприятия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25"/>
            <a:ext cx="1188720" cy="111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93279418"/>
              </p:ext>
            </p:extLst>
          </p:nvPr>
        </p:nvGraphicFramePr>
        <p:xfrm>
          <a:off x="1679508" y="1156942"/>
          <a:ext cx="9201851" cy="530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54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274638"/>
            <a:ext cx="10704512" cy="135416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инамику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направлениям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четвертей 2020-2021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198208"/>
              </p:ext>
            </p:extLst>
          </p:nvPr>
        </p:nvGraphicFramePr>
        <p:xfrm>
          <a:off x="0" y="1478280"/>
          <a:ext cx="11343051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25"/>
            <a:ext cx="1188720" cy="111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499148"/>
              </p:ext>
            </p:extLst>
          </p:nvPr>
        </p:nvGraphicFramePr>
        <p:xfrm>
          <a:off x="7985760" y="1463040"/>
          <a:ext cx="6359548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78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9539" y="1"/>
            <a:ext cx="7291809" cy="555561"/>
          </a:xfrm>
          <a:prstGeom prst="rect">
            <a:avLst/>
          </a:prstGeom>
        </p:spPr>
        <p:txBody>
          <a:bodyPr wrap="square" lIns="77747" tIns="38874" rIns="77747" bIns="38874">
            <a:spAutoFit/>
          </a:bodyPr>
          <a:lstStyle/>
          <a:p>
            <a:pPr defTabSz="914271"/>
            <a:r>
              <a:rPr lang="ru-RU" sz="3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Школьные </a:t>
            </a:r>
            <a:r>
              <a:rPr lang="ru-RU" sz="31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события </a:t>
            </a:r>
            <a:r>
              <a:rPr lang="ru-RU" sz="3100" b="1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31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АПРЕЛЬ</a:t>
            </a:r>
            <a:endParaRPr lang="ru-RU" sz="3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27007"/>
              </p:ext>
            </p:extLst>
          </p:nvPr>
        </p:nvGraphicFramePr>
        <p:xfrm>
          <a:off x="324435" y="524656"/>
          <a:ext cx="11748033" cy="6415821"/>
        </p:xfrm>
        <a:graphic>
          <a:graphicData uri="http://schemas.openxmlformats.org/drawingml/2006/table">
            <a:tbl>
              <a:tblPr firstRow="1" bandRow="1"/>
              <a:tblGrid>
                <a:gridCol w="2386478"/>
                <a:gridCol w="2297223"/>
                <a:gridCol w="2359718"/>
                <a:gridCol w="2352307"/>
                <a:gridCol w="2352307"/>
              </a:tblGrid>
              <a:tr h="1442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АПРЕЛЯ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День Смеха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ГАГАРИНСКИЕ СТАРТЫ</a:t>
                      </a: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АПРЕЛЯ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ИНДЕКС</a:t>
                      </a:r>
                      <a:r>
                        <a:rPr lang="ru-RU" sz="1300" b="1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СЧАСТЬЯ ДЛЯ 7-х классов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Старт конкурса «Будь на стиле»</a:t>
                      </a:r>
                      <a:endParaRPr lang="ru-RU" sz="1300" b="1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 АПРЕЛЯ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НПК  в ПГНИУ «Пермский край:  выбираю будущее»</a:t>
                      </a: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 АПРЕЛЯ</a:t>
                      </a:r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ЛИНЕЙКА для 5-11 классов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ВПР по биологии в 7-х классов</a:t>
                      </a:r>
                      <a:endParaRPr lang="ru-RU" sz="1300" b="1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АПРЕЛЯ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ИНДЕКС</a:t>
                      </a:r>
                      <a:r>
                        <a:rPr lang="ru-RU" sz="1300" b="1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СЧАСТЬЯ ДЛЯ 9-х классов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 АПЕРЛЯ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Сбор Совета Старост и ШАНС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ВПР по биологии в 5-8 классов</a:t>
                      </a:r>
                      <a:endParaRPr lang="ru-RU" sz="1300" b="1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 АПРЕЛЯ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Очный этап игры «ЗНАТОКИ ЕСТЕСТВОЗНАНИЯ»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«ТАНЦЕВАЛЬНАЯ ВЕСНА»</a:t>
                      </a: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 АПРЕЛЯ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ДЕНЬ КОСМОНАВТИКИ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ВПР по географии в 7-х классов</a:t>
                      </a:r>
                      <a:endParaRPr lang="ru-RU" sz="1300" b="1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 АПРЕЛЯ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Школьное соревнование по ПЕРЕСТРЕЛКЕ 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ВПР по биологии в 5-х классов</a:t>
                      </a:r>
                      <a:endParaRPr lang="ru-RU" sz="1300" b="1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 АПРЕЛЯ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Брейн-батл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«ВРЕМЯ ПЕРВЫХ» ко дню космонавтики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НПК в НИУ ВШЭ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 АПРЕЛЯ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Итоговое сочинение в 11 классе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ИТОГИ КОНКУРСА «БУДЬ НА СТИЛЕ»</a:t>
                      </a: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300" b="1" u="sng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АПРЕЛЯ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ВПР по обществознанию в 5,7 классов</a:t>
                      </a:r>
                      <a:endParaRPr lang="ru-RU" sz="1300" b="1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Школьные соревнования по настольному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теннису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ru-RU" sz="1300" b="1" u="sng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АПРЕЛЯ</a:t>
                      </a:r>
                      <a:endParaRPr lang="ru-RU" sz="1300" b="1" u="sng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УРОКИ МУЖЕСТВА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Репетиции «ТАНЦЕВАЛЬНАЯ ВЕСНА»</a:t>
                      </a: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 АПРЕЛЯ</a:t>
                      </a:r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УРОКИ МУЖЕСТВА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РОДИТЕЛЬСКИЙ КЛУБ</a:t>
                      </a: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 АПРЕЛЯ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Репетиции «ТАНЦЕВАЛЬНАЯ ВЕСНА»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ВПР по физике в 7-х классов</a:t>
                      </a:r>
                      <a:endParaRPr lang="ru-RU" sz="1300" b="1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 АПРЕЛЯ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Городской фестиваль волонтеров «Добрый мир»</a:t>
                      </a: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 АПРЕЛЯ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СБОР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МАКУЛАТУРЫ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ВПР по истории в 5,7-х классов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 АПРЕЛЯ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Репетиции «танцевальная весна»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ВПР по русс.</a:t>
                      </a:r>
                      <a:r>
                        <a:rPr lang="ru-RU" sz="1300" b="1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Языку </a:t>
                      </a:r>
                      <a:r>
                        <a:rPr lang="ru-RU" sz="13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5-8 классов</a:t>
                      </a:r>
                      <a:endParaRPr lang="ru-RU" sz="1300" b="1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 АПРЕЛЯ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Концерт для ветеранов к</a:t>
                      </a:r>
                      <a:r>
                        <a:rPr lang="ru-RU" sz="1300" b="1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ДНЮ ПОБЕДЫ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ВПР по англ.яз. в 7-х классов</a:t>
                      </a:r>
                      <a:endParaRPr lang="ru-RU" sz="1300" b="1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 АПРЕЛЯ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Экологический</a:t>
                      </a:r>
                      <a:r>
                        <a:rPr lang="ru-RU" sz="1300" b="1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субботник «МИР! ТРУД! МАЙ!»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Мониторинг в 10-х классах</a:t>
                      </a:r>
                      <a:endParaRPr lang="ru-RU" sz="1300" b="1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64" marR="65664" marT="24624" marB="24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6" descr="Рисунок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7" y="0"/>
            <a:ext cx="1448916" cy="55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2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354</Words>
  <Application>Microsoft Office PowerPoint</Application>
  <PresentationFormat>Произвольный</PresentationFormat>
  <Paragraphs>85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Тема Office</vt:lpstr>
      <vt:lpstr>Template PresentationGO</vt:lpstr>
      <vt:lpstr>1_Тема Office</vt:lpstr>
      <vt:lpstr>Среднее общеобразовательное учреждение    с углубленным изучением экономики, математики, английского языка и информатики «Экономическая школа №145» </vt:lpstr>
      <vt:lpstr>ШАНС ЮИД ДЮП</vt:lpstr>
      <vt:lpstr>Итоги 3 четверти:</vt:lpstr>
      <vt:lpstr>Школьные мероприятия</vt:lpstr>
      <vt:lpstr>Динамику работы ВР по направлениям работы в течении 3 четвертей 2020-2021 уч.год.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«Семья… Как много в этом слове!»</dc:title>
  <dc:creator>Aleksandr</dc:creator>
  <cp:lastModifiedBy>Секретарь</cp:lastModifiedBy>
  <cp:revision>240</cp:revision>
  <cp:lastPrinted>2019-01-14T09:46:16Z</cp:lastPrinted>
  <dcterms:created xsi:type="dcterms:W3CDTF">2018-08-29T22:20:23Z</dcterms:created>
  <dcterms:modified xsi:type="dcterms:W3CDTF">2021-04-19T05:07:36Z</dcterms:modified>
</cp:coreProperties>
</file>